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62" r:id="rId3"/>
    <p:sldId id="258" r:id="rId4"/>
    <p:sldId id="281" r:id="rId5"/>
    <p:sldId id="257" r:id="rId6"/>
    <p:sldId id="272" r:id="rId7"/>
    <p:sldId id="273" r:id="rId8"/>
    <p:sldId id="274" r:id="rId9"/>
    <p:sldId id="275" r:id="rId10"/>
    <p:sldId id="263" r:id="rId11"/>
    <p:sldId id="259" r:id="rId12"/>
    <p:sldId id="278" r:id="rId13"/>
    <p:sldId id="279" r:id="rId14"/>
    <p:sldId id="264" r:id="rId15"/>
    <p:sldId id="277"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14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DE8EB-BC3C-4F5D-9DC0-D562C7540F47}" type="datetimeFigureOut">
              <a:rPr lang="en-US" smtClean="0"/>
              <a:t>8/15/2019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547F6-DFAF-43DD-A7A4-9DA5EC21E4D2}" type="slidenum">
              <a:rPr lang="en-US" smtClean="0"/>
              <a:t>‹#›</a:t>
            </a:fld>
            <a:endParaRPr lang="en-US"/>
          </a:p>
        </p:txBody>
      </p:sp>
    </p:spTree>
    <p:extLst>
      <p:ext uri="{BB962C8B-B14F-4D97-AF65-F5344CB8AC3E}">
        <p14:creationId xmlns:p14="http://schemas.microsoft.com/office/powerpoint/2010/main" val="191377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Lately there has been a lot of interest in DOT’s to get or upgrade their maintenance management systems to help make their dollars go further.(Need to add here)</a:t>
            </a:r>
          </a:p>
          <a:p>
            <a:r>
              <a:rPr lang="en-US" sz="1200" kern="1200" dirty="0" smtClean="0">
                <a:solidFill>
                  <a:schemeClr val="tx1"/>
                </a:solidFill>
                <a:effectLst/>
                <a:latin typeface="+mn-lt"/>
                <a:ea typeface="+mn-ea"/>
                <a:cs typeface="+mn-cs"/>
              </a:rPr>
              <a:t>What is maintenance management?</a:t>
            </a:r>
          </a:p>
          <a:p>
            <a:r>
              <a:rPr lang="en-US" sz="1200" kern="1200" dirty="0" smtClean="0">
                <a:solidFill>
                  <a:schemeClr val="tx1"/>
                </a:solidFill>
                <a:effectLst/>
                <a:latin typeface="+mn-lt"/>
                <a:ea typeface="+mn-ea"/>
                <a:cs typeface="+mn-cs"/>
              </a:rPr>
              <a:t>Maintenance management is basically everything we do as a manager to maintain our roads. From administration to customer service and everything in between. </a:t>
            </a:r>
          </a:p>
          <a:p>
            <a:r>
              <a:rPr lang="en-US" sz="1200" kern="1200" dirty="0" smtClean="0">
                <a:solidFill>
                  <a:schemeClr val="tx1"/>
                </a:solidFill>
                <a:effectLst/>
                <a:latin typeface="+mn-lt"/>
                <a:ea typeface="+mn-ea"/>
                <a:cs typeface="+mn-cs"/>
              </a:rPr>
              <a:t>Maintenance Management system is all the tools and processes that managers use to make their decisions. This includes spreadsheets, programs, workflows, and reports that are used.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547F6-DFAF-43DD-A7A4-9DA5EC21E4D2}" type="slidenum">
              <a:rPr lang="en-US" smtClean="0"/>
              <a:t>2</a:t>
            </a:fld>
            <a:endParaRPr lang="en-US"/>
          </a:p>
        </p:txBody>
      </p:sp>
    </p:spTree>
    <p:extLst>
      <p:ext uri="{BB962C8B-B14F-4D97-AF65-F5344CB8AC3E}">
        <p14:creationId xmlns:p14="http://schemas.microsoft.com/office/powerpoint/2010/main" val="188550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the different levels of implementation for an MMS</a:t>
            </a:r>
          </a:p>
          <a:p>
            <a:r>
              <a:rPr lang="en-US" sz="1200" kern="1200" dirty="0" smtClean="0">
                <a:solidFill>
                  <a:schemeClr val="tx1"/>
                </a:solidFill>
                <a:effectLst/>
                <a:latin typeface="+mn-lt"/>
                <a:ea typeface="+mn-ea"/>
                <a:cs typeface="+mn-cs"/>
              </a:rPr>
              <a:t>Tier 1 is basic budgeting, planning, work reporting, and monitoring. This is Where you have the ability to track costs, create work plans, and schedule</a:t>
            </a:r>
          </a:p>
          <a:p>
            <a:r>
              <a:rPr lang="en-US" sz="1200" kern="1200" dirty="0" smtClean="0">
                <a:solidFill>
                  <a:schemeClr val="tx1"/>
                </a:solidFill>
                <a:effectLst/>
                <a:latin typeface="+mn-lt"/>
                <a:ea typeface="+mn-ea"/>
                <a:cs typeface="+mn-cs"/>
              </a:rPr>
              <a:t>Tier 2 is where we have a bunch of stovepipe systems such as pavement management, bridge management, condition rating, and customer feedback systems that are not connected with each other. Managers can access to help plan their work but do not necessarily do it. Level of service descriptions and are developed at this stage.</a:t>
            </a:r>
          </a:p>
          <a:p>
            <a:r>
              <a:rPr lang="en-US" sz="1200" kern="1200" dirty="0" smtClean="0">
                <a:solidFill>
                  <a:schemeClr val="tx1"/>
                </a:solidFill>
                <a:effectLst/>
                <a:latin typeface="+mn-lt"/>
                <a:ea typeface="+mn-ea"/>
                <a:cs typeface="+mn-cs"/>
              </a:rPr>
              <a:t>Tier 3 is where performance measures and performance targets enter the picture. </a:t>
            </a:r>
            <a:r>
              <a:rPr lang="en-US" sz="1200" kern="1200" dirty="0" err="1" smtClean="0">
                <a:solidFill>
                  <a:schemeClr val="tx1"/>
                </a:solidFill>
                <a:effectLst/>
                <a:latin typeface="+mn-lt"/>
                <a:ea typeface="+mn-ea"/>
                <a:cs typeface="+mn-cs"/>
              </a:rPr>
              <a:t>Workplans</a:t>
            </a:r>
            <a:r>
              <a:rPr lang="en-US" sz="1200" kern="1200" dirty="0" smtClean="0">
                <a:solidFill>
                  <a:schemeClr val="tx1"/>
                </a:solidFill>
                <a:effectLst/>
                <a:latin typeface="+mn-lt"/>
                <a:ea typeface="+mn-ea"/>
                <a:cs typeface="+mn-cs"/>
              </a:rPr>
              <a:t> and budgets are linked to results at this stage.</a:t>
            </a:r>
          </a:p>
          <a:p>
            <a:r>
              <a:rPr lang="en-US" sz="1200" kern="1200" dirty="0" smtClean="0">
                <a:solidFill>
                  <a:schemeClr val="tx1"/>
                </a:solidFill>
                <a:effectLst/>
                <a:latin typeface="+mn-lt"/>
                <a:ea typeface="+mn-ea"/>
                <a:cs typeface="+mn-cs"/>
              </a:rPr>
              <a:t>start being linked directly to maintenance performance and targets.</a:t>
            </a:r>
          </a:p>
          <a:p>
            <a:r>
              <a:rPr lang="en-US" sz="1200" kern="1200" dirty="0" smtClean="0">
                <a:solidFill>
                  <a:schemeClr val="tx1"/>
                </a:solidFill>
                <a:effectLst/>
                <a:latin typeface="+mn-lt"/>
                <a:ea typeface="+mn-ea"/>
                <a:cs typeface="+mn-cs"/>
              </a:rPr>
              <a:t>Tier 4 finishes what was started in Tier 3, the MMS is fully integrated with the business process of asset management.  Management has the ability to perform trade-off analyses across the various functions of the department.</a:t>
            </a:r>
          </a:p>
          <a:p>
            <a:r>
              <a:rPr lang="en-US" sz="1200" kern="1200" dirty="0" smtClean="0">
                <a:solidFill>
                  <a:schemeClr val="tx1"/>
                </a:solidFill>
                <a:effectLst/>
                <a:latin typeface="+mn-lt"/>
                <a:ea typeface="+mn-ea"/>
                <a:cs typeface="+mn-cs"/>
              </a:rPr>
              <a:t>Tier 5 is where we implement the tools to allow investment optimization across more than just maintenance.</a:t>
            </a:r>
          </a:p>
        </p:txBody>
      </p:sp>
      <p:sp>
        <p:nvSpPr>
          <p:cNvPr id="4" name="Slide Number Placeholder 3"/>
          <p:cNvSpPr>
            <a:spLocks noGrp="1"/>
          </p:cNvSpPr>
          <p:nvPr>
            <p:ph type="sldNum" sz="quarter" idx="10"/>
          </p:nvPr>
        </p:nvSpPr>
        <p:spPr/>
        <p:txBody>
          <a:bodyPr/>
          <a:lstStyle/>
          <a:p>
            <a:fld id="{986547F6-DFAF-43DD-A7A4-9DA5EC21E4D2}" type="slidenum">
              <a:rPr lang="en-US" smtClean="0"/>
              <a:t>3</a:t>
            </a:fld>
            <a:endParaRPr lang="en-US"/>
          </a:p>
        </p:txBody>
      </p:sp>
    </p:spTree>
    <p:extLst>
      <p:ext uri="{BB962C8B-B14F-4D97-AF65-F5344CB8AC3E}">
        <p14:creationId xmlns:p14="http://schemas.microsoft.com/office/powerpoint/2010/main" val="56174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4</a:t>
            </a:r>
          </a:p>
          <a:p>
            <a:r>
              <a:rPr lang="en-US" sz="1200" kern="1200" dirty="0" smtClean="0">
                <a:solidFill>
                  <a:schemeClr val="tx1"/>
                </a:solidFill>
                <a:effectLst/>
                <a:latin typeface="+mn-lt"/>
                <a:ea typeface="+mn-ea"/>
                <a:cs typeface="+mn-cs"/>
              </a:rPr>
              <a:t>So where are we at? we are currently have tier 1 and some of the parts of tier 2, but it is just a bit unwieldy. We have a mainframe system that can build an annual work plan that nobody has used in the past 10 years. Work recording is handled by a mix of mainframe and Kronos, reports are a month old by the time they are available. We have a pavement and bridge management system. Our customer feedback is handled by phone or email. </a:t>
            </a:r>
          </a:p>
          <a:p>
            <a:endParaRPr lang="en-US" dirty="0"/>
          </a:p>
        </p:txBody>
      </p:sp>
      <p:sp>
        <p:nvSpPr>
          <p:cNvPr id="4" name="Slide Number Placeholder 3"/>
          <p:cNvSpPr>
            <a:spLocks noGrp="1"/>
          </p:cNvSpPr>
          <p:nvPr>
            <p:ph type="sldNum" sz="quarter" idx="10"/>
          </p:nvPr>
        </p:nvSpPr>
        <p:spPr/>
        <p:txBody>
          <a:bodyPr/>
          <a:lstStyle/>
          <a:p>
            <a:fld id="{986547F6-DFAF-43DD-A7A4-9DA5EC21E4D2}" type="slidenum">
              <a:rPr lang="en-US" smtClean="0"/>
              <a:t>5</a:t>
            </a:fld>
            <a:endParaRPr lang="en-US"/>
          </a:p>
        </p:txBody>
      </p:sp>
    </p:spTree>
    <p:extLst>
      <p:ext uri="{BB962C8B-B14F-4D97-AF65-F5344CB8AC3E}">
        <p14:creationId xmlns:p14="http://schemas.microsoft.com/office/powerpoint/2010/main" val="241943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currently have an RFP out to get a new software package to implement the MMS with. We have 10 proposals we are vetting. </a:t>
            </a:r>
          </a:p>
          <a:p>
            <a:r>
              <a:rPr lang="en-US" sz="1200" kern="1200" dirty="0" smtClean="0">
                <a:solidFill>
                  <a:schemeClr val="tx1"/>
                </a:solidFill>
                <a:effectLst/>
                <a:latin typeface="+mn-lt"/>
                <a:ea typeface="+mn-ea"/>
                <a:cs typeface="+mn-cs"/>
              </a:rPr>
              <a:t>We are also in the process of determining how to train people not just in how to use the software but in planning and scheduling. This is something many of our guys have not done before so we will need to help them with that.</a:t>
            </a:r>
          </a:p>
          <a:p>
            <a:endParaRPr lang="en-US" dirty="0"/>
          </a:p>
        </p:txBody>
      </p:sp>
      <p:sp>
        <p:nvSpPr>
          <p:cNvPr id="4" name="Slide Number Placeholder 3"/>
          <p:cNvSpPr>
            <a:spLocks noGrp="1"/>
          </p:cNvSpPr>
          <p:nvPr>
            <p:ph type="sldNum" sz="quarter" idx="10"/>
          </p:nvPr>
        </p:nvSpPr>
        <p:spPr/>
        <p:txBody>
          <a:bodyPr/>
          <a:lstStyle/>
          <a:p>
            <a:fld id="{986547F6-DFAF-43DD-A7A4-9DA5EC21E4D2}" type="slidenum">
              <a:rPr lang="en-US" smtClean="0"/>
              <a:t>10</a:t>
            </a:fld>
            <a:endParaRPr lang="en-US"/>
          </a:p>
        </p:txBody>
      </p:sp>
    </p:spTree>
    <p:extLst>
      <p:ext uri="{BB962C8B-B14F-4D97-AF65-F5344CB8AC3E}">
        <p14:creationId xmlns:p14="http://schemas.microsoft.com/office/powerpoint/2010/main" val="134407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what are we up to? Well, we want to get to a tier 5 implementation of an MMS.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are we doing to try to get there? First, we decided that we are going to do it in two phases. The first phase we are going to shore up tiers 1 and 2 and get to tier 3. Phase 2 will come much later, our current guesstimate is 3 years.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what are we doing to get there? First thing we want to deal with is planning, scheduling, recording, and monitoring the work we do on an annual basis. And not get reports that are a month out of date when we receive them.</a:t>
            </a:r>
          </a:p>
          <a:p>
            <a:r>
              <a:rPr lang="en-US" sz="1200" kern="1200" dirty="0" smtClean="0">
                <a:solidFill>
                  <a:schemeClr val="tx1"/>
                </a:solidFill>
                <a:effectLst/>
                <a:latin typeface="+mn-lt"/>
                <a:ea typeface="+mn-ea"/>
                <a:cs typeface="+mn-cs"/>
              </a:rPr>
              <a:t>First we want to be able to plan, schedule, and record/monitor the work we do on an annual basis and not wait a month for reports.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Planning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want to be able to estimate and build out an annual work plan. This will be what the crews can do over the course of the year with the estimated cost and resources required to do that work. We want to get to the point where our budgets are set by the condition of the roads and the expected condition of them after the maintenance.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Scheduling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Next we want to be able to schedule out that work. We want to be able to schedule out the entire annual work plan so when requests come in, people can see the impact the request can have on the schedule of the crews. We also plan to implement work orders and make them available mobile to help make it easier for the crews to know what needs to be done and record the work done.</a:t>
            </a:r>
          </a:p>
          <a:p>
            <a:r>
              <a:rPr lang="en-US" sz="1200" b="1" kern="1200" dirty="0" smtClean="0">
                <a:solidFill>
                  <a:schemeClr val="tx1"/>
                </a:solidFill>
                <a:effectLst/>
                <a:latin typeface="+mn-lt"/>
                <a:ea typeface="+mn-ea"/>
                <a:cs typeface="+mn-cs"/>
              </a:rPr>
              <a:t>Reporting/Analysis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want to use the information we gathered so we can update any asset information and help give more accurate estimates for future work plans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Feature Information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thing that needs to be done is to get the conditions of the features we want to work on. Pavement and bridges already have this information, but we do not have this information for any other asset. We will need to determine and develop the level of service for any other features we plan to work on based on condition.</a:t>
            </a:r>
          </a:p>
          <a:p>
            <a:endParaRPr lang="en-US" dirty="0"/>
          </a:p>
        </p:txBody>
      </p:sp>
      <p:sp>
        <p:nvSpPr>
          <p:cNvPr id="4" name="Slide Number Placeholder 3"/>
          <p:cNvSpPr>
            <a:spLocks noGrp="1"/>
          </p:cNvSpPr>
          <p:nvPr>
            <p:ph type="sldNum" sz="quarter" idx="10"/>
          </p:nvPr>
        </p:nvSpPr>
        <p:spPr/>
        <p:txBody>
          <a:bodyPr/>
          <a:lstStyle/>
          <a:p>
            <a:fld id="{986547F6-DFAF-43DD-A7A4-9DA5EC21E4D2}" type="slidenum">
              <a:rPr lang="en-US" smtClean="0"/>
              <a:t>11</a:t>
            </a:fld>
            <a:endParaRPr lang="en-US"/>
          </a:p>
        </p:txBody>
      </p:sp>
    </p:spTree>
    <p:extLst>
      <p:ext uri="{BB962C8B-B14F-4D97-AF65-F5344CB8AC3E}">
        <p14:creationId xmlns:p14="http://schemas.microsoft.com/office/powerpoint/2010/main" val="44886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547F6-DFAF-43DD-A7A4-9DA5EC21E4D2}" type="slidenum">
              <a:rPr lang="en-US" smtClean="0"/>
              <a:t>14</a:t>
            </a:fld>
            <a:endParaRPr lang="en-US"/>
          </a:p>
        </p:txBody>
      </p:sp>
    </p:spTree>
    <p:extLst>
      <p:ext uri="{BB962C8B-B14F-4D97-AF65-F5344CB8AC3E}">
        <p14:creationId xmlns:p14="http://schemas.microsoft.com/office/powerpoint/2010/main" val="241848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Tiers</a:t>
            </a:r>
            <a:r>
              <a:rPr lang="en-US" baseline="0" dirty="0" smtClean="0"/>
              <a:t> 3-5 Implementation</a:t>
            </a:r>
            <a:endParaRPr lang="en-US" dirty="0"/>
          </a:p>
        </p:txBody>
      </p:sp>
      <p:sp>
        <p:nvSpPr>
          <p:cNvPr id="4" name="Slide Number Placeholder 3"/>
          <p:cNvSpPr>
            <a:spLocks noGrp="1"/>
          </p:cNvSpPr>
          <p:nvPr>
            <p:ph type="sldNum" sz="quarter" idx="10"/>
          </p:nvPr>
        </p:nvSpPr>
        <p:spPr/>
        <p:txBody>
          <a:bodyPr/>
          <a:lstStyle/>
          <a:p>
            <a:fld id="{986547F6-DFAF-43DD-A7A4-9DA5EC21E4D2}" type="slidenum">
              <a:rPr lang="en-US" smtClean="0"/>
              <a:t>15</a:t>
            </a:fld>
            <a:endParaRPr lang="en-US"/>
          </a:p>
        </p:txBody>
      </p:sp>
    </p:spTree>
    <p:extLst>
      <p:ext uri="{BB962C8B-B14F-4D97-AF65-F5344CB8AC3E}">
        <p14:creationId xmlns:p14="http://schemas.microsoft.com/office/powerpoint/2010/main" val="204764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0F2858-1ECE-4034-AC36-5ABF19367DEB}"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245564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0F2858-1ECE-4034-AC36-5ABF19367DEB}"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277014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60F2858-1ECE-4034-AC36-5ABF19367DEB}"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310877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60F2858-1ECE-4034-AC36-5ABF19367DEB}"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B8E9-8299-42C9-9002-55A89DC815CF}" type="slidenum">
              <a:rPr lang="en-US" smtClean="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28962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0F2858-1ECE-4034-AC36-5ABF19367DEB}"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254841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0F2858-1ECE-4034-AC36-5ABF19367DEB}" type="datetimeFigureOut">
              <a:rPr lang="en-US" smtClean="0"/>
              <a:t>8/15/2019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1567657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0F2858-1ECE-4034-AC36-5ABF19367DEB}" type="datetimeFigureOut">
              <a:rPr lang="en-US" smtClean="0"/>
              <a:t>8/15/2019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95240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0F2858-1ECE-4034-AC36-5ABF19367DEB}"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405973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0F2858-1ECE-4034-AC36-5ABF19367DEB}"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403775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0F2858-1ECE-4034-AC36-5ABF19367DEB}"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69134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0F2858-1ECE-4034-AC36-5ABF19367DEB}"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424539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0F2858-1ECE-4034-AC36-5ABF19367DEB}"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397793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0F2858-1ECE-4034-AC36-5ABF19367DEB}"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268981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60F2858-1ECE-4034-AC36-5ABF19367DEB}" type="datetimeFigureOut">
              <a:rPr lang="en-US" smtClean="0"/>
              <a:t>8/15/2019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47544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60F2858-1ECE-4034-AC36-5ABF19367DEB}" type="datetimeFigureOut">
              <a:rPr lang="en-US" smtClean="0"/>
              <a:t>8/15/2019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300499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860F2858-1ECE-4034-AC36-5ABF19367DEB}" type="datetimeFigureOut">
              <a:rPr lang="en-US" smtClean="0"/>
              <a:t>8/15/2019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43583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0F2858-1ECE-4034-AC36-5ABF19367DEB}"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1B8E9-8299-42C9-9002-55A89DC815CF}" type="slidenum">
              <a:rPr lang="en-US" smtClean="0"/>
              <a:t>‹#›</a:t>
            </a:fld>
            <a:endParaRPr lang="en-US"/>
          </a:p>
        </p:txBody>
      </p:sp>
    </p:spTree>
    <p:extLst>
      <p:ext uri="{BB962C8B-B14F-4D97-AF65-F5344CB8AC3E}">
        <p14:creationId xmlns:p14="http://schemas.microsoft.com/office/powerpoint/2010/main" val="327169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60F2858-1ECE-4034-AC36-5ABF19367DEB}" type="datetimeFigureOut">
              <a:rPr lang="en-US" smtClean="0"/>
              <a:t>8/15/2019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B71B8E9-8299-42C9-9002-55A89DC815CF}" type="slidenum">
              <a:rPr lang="en-US" smtClean="0"/>
              <a:t>‹#›</a:t>
            </a:fld>
            <a:endParaRPr lang="en-US"/>
          </a:p>
        </p:txBody>
      </p:sp>
    </p:spTree>
    <p:extLst>
      <p:ext uri="{BB962C8B-B14F-4D97-AF65-F5344CB8AC3E}">
        <p14:creationId xmlns:p14="http://schemas.microsoft.com/office/powerpoint/2010/main" val="285447746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mailto:Raymond.Leung@ARDOT.GOV" TargetMode="External"/><Relationship Id="rId2" Type="http://schemas.openxmlformats.org/officeDocument/2006/relationships/hyperlink" Target="mailto:Eric.Baggett@ARDOT.GOV"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Maintenance Management and the Department </a:t>
            </a:r>
            <a:endParaRPr lang="en-US" dirty="0"/>
          </a:p>
        </p:txBody>
      </p:sp>
      <p:sp>
        <p:nvSpPr>
          <p:cNvPr id="5" name="TextBox 4"/>
          <p:cNvSpPr txBox="1"/>
          <p:nvPr/>
        </p:nvSpPr>
        <p:spPr>
          <a:xfrm>
            <a:off x="803367" y="5435782"/>
            <a:ext cx="7047412" cy="507831"/>
          </a:xfrm>
          <a:prstGeom prst="rect">
            <a:avLst/>
          </a:prstGeom>
          <a:noFill/>
        </p:spPr>
        <p:txBody>
          <a:bodyPr wrap="square" rtlCol="0">
            <a:spAutoFit/>
          </a:bodyPr>
          <a:lstStyle/>
          <a:p>
            <a:pPr algn="ctr"/>
            <a:r>
              <a:rPr lang="en-US" sz="1350" dirty="0"/>
              <a:t>Eric Baggett- Maintenance Management </a:t>
            </a:r>
            <a:r>
              <a:rPr lang="en-US" sz="1350" dirty="0" smtClean="0"/>
              <a:t>Specialist</a:t>
            </a:r>
          </a:p>
          <a:p>
            <a:pPr algn="ctr"/>
            <a:r>
              <a:rPr lang="en-US" sz="1350" dirty="0" smtClean="0"/>
              <a:t>Raymond Leung – Staff Maintenance Engineer</a:t>
            </a:r>
            <a:endParaRPr lang="en-US" sz="1350" dirty="0"/>
          </a:p>
        </p:txBody>
      </p:sp>
      <p:pic>
        <p:nvPicPr>
          <p:cNvPr id="6" name="Picture 5" descr="ArDOT Logo (email)"/>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4188908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a:t>
            </a:r>
            <a:endParaRPr lang="en-US" dirty="0"/>
          </a:p>
        </p:txBody>
      </p:sp>
      <p:sp>
        <p:nvSpPr>
          <p:cNvPr id="3" name="Content Placeholder 2"/>
          <p:cNvSpPr>
            <a:spLocks noGrp="1"/>
          </p:cNvSpPr>
          <p:nvPr>
            <p:ph idx="1"/>
          </p:nvPr>
        </p:nvSpPr>
        <p:spPr/>
        <p:txBody>
          <a:bodyPr/>
          <a:lstStyle/>
          <a:p>
            <a:r>
              <a:rPr lang="en-US" dirty="0" smtClean="0"/>
              <a:t>RFP issued on Spring 2019</a:t>
            </a:r>
          </a:p>
          <a:p>
            <a:r>
              <a:rPr lang="en-US" dirty="0" smtClean="0"/>
              <a:t>10 submittals</a:t>
            </a:r>
          </a:p>
          <a:p>
            <a:r>
              <a:rPr lang="en-US" dirty="0" smtClean="0"/>
              <a:t>Demo’s of perspective systems completed May, 2019</a:t>
            </a:r>
          </a:p>
          <a:p>
            <a:pPr marL="0" indent="0">
              <a:buNone/>
            </a:pPr>
            <a:endParaRPr lang="en-US" dirty="0"/>
          </a:p>
        </p:txBody>
      </p:sp>
      <p:pic>
        <p:nvPicPr>
          <p:cNvPr id="6" name="Picture 5" descr="ArDOT Logo (email)"/>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2042957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Goals</a:t>
            </a:r>
            <a:endParaRPr lang="en-US" dirty="0"/>
          </a:p>
        </p:txBody>
      </p:sp>
      <p:sp>
        <p:nvSpPr>
          <p:cNvPr id="3" name="Content Placeholder 2"/>
          <p:cNvSpPr>
            <a:spLocks noGrp="1"/>
          </p:cNvSpPr>
          <p:nvPr>
            <p:ph idx="1"/>
          </p:nvPr>
        </p:nvSpPr>
        <p:spPr/>
        <p:txBody>
          <a:bodyPr/>
          <a:lstStyle/>
          <a:p>
            <a:r>
              <a:rPr lang="en-US" dirty="0" smtClean="0"/>
              <a:t>Tier 1 &amp; Tier 2</a:t>
            </a:r>
          </a:p>
          <a:p>
            <a:r>
              <a:rPr lang="en-US" dirty="0" smtClean="0"/>
              <a:t>Software for annual work plans, scheduling, work orders, and customer feedback</a:t>
            </a:r>
          </a:p>
          <a:p>
            <a:pPr lvl="3"/>
            <a:endParaRPr lang="en-US" dirty="0" smtClean="0"/>
          </a:p>
          <a:p>
            <a:pPr lvl="3"/>
            <a:r>
              <a:rPr lang="en-US" dirty="0" smtClean="0"/>
              <a:t>Obtain/develop maintenance management software with work order capability</a:t>
            </a:r>
          </a:p>
          <a:p>
            <a:pPr lvl="3"/>
            <a:r>
              <a:rPr lang="en-US" dirty="0" smtClean="0"/>
              <a:t>Determine a scheduling software to facilitate work</a:t>
            </a:r>
          </a:p>
          <a:p>
            <a:pPr lvl="3"/>
            <a:r>
              <a:rPr lang="en-US" dirty="0" smtClean="0"/>
              <a:t>Establish planning &amp; scheduling training for crews</a:t>
            </a:r>
          </a:p>
          <a:p>
            <a:pPr lvl="3"/>
            <a:r>
              <a:rPr lang="en-US" dirty="0" smtClean="0"/>
              <a:t>Creation of internal/external portal for request</a:t>
            </a:r>
          </a:p>
          <a:p>
            <a:pPr lvl="3"/>
            <a:r>
              <a:rPr lang="en-US" dirty="0" smtClean="0"/>
              <a:t>Integration with Department Systems (Fiscal &amp; HR )</a:t>
            </a:r>
          </a:p>
          <a:p>
            <a:pPr lvl="3"/>
            <a:r>
              <a:rPr lang="en-US" dirty="0" smtClean="0"/>
              <a:t>Real-time </a:t>
            </a:r>
            <a:r>
              <a:rPr lang="en-US" dirty="0"/>
              <a:t>data </a:t>
            </a:r>
            <a:r>
              <a:rPr lang="en-US" dirty="0" smtClean="0"/>
              <a:t>reporting		</a:t>
            </a:r>
          </a:p>
          <a:p>
            <a:endParaRPr lang="en-US" dirty="0" smtClean="0"/>
          </a:p>
          <a:p>
            <a:endParaRPr lang="en-US" dirty="0"/>
          </a:p>
        </p:txBody>
      </p:sp>
      <p:pic>
        <p:nvPicPr>
          <p:cNvPr id="5" name="Picture 4" descr="ArDOT Logo (email)"/>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508242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891" y="345737"/>
            <a:ext cx="7055380" cy="1400530"/>
          </a:xfrm>
        </p:spPr>
        <p:txBody>
          <a:bodyPr/>
          <a:lstStyle/>
          <a:p>
            <a:pPr algn="ctr"/>
            <a:r>
              <a:rPr lang="en-US" dirty="0" smtClean="0"/>
              <a:t>Level of Effort Based Planning &amp; Scheduling</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382" y="1672376"/>
            <a:ext cx="7511267" cy="5111733"/>
          </a:xfrm>
        </p:spPr>
      </p:pic>
      <p:pic>
        <p:nvPicPr>
          <p:cNvPr id="7" name="Picture 6" descr="ArDOT Logo (email)"/>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592230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Driven Planning and Scheduling</a:t>
            </a:r>
            <a:endParaRPr lang="en-US" dirty="0"/>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308" y="2580348"/>
            <a:ext cx="8903855" cy="4277652"/>
          </a:xfrm>
        </p:spPr>
      </p:pic>
      <p:pic>
        <p:nvPicPr>
          <p:cNvPr id="5" name="Picture 4" descr="ArDOT Logo (email)"/>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3685068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looking</a:t>
            </a:r>
            <a:endParaRPr lang="en-US" dirty="0"/>
          </a:p>
        </p:txBody>
      </p:sp>
      <p:sp>
        <p:nvSpPr>
          <p:cNvPr id="3" name="Content Placeholder 2"/>
          <p:cNvSpPr>
            <a:spLocks noGrp="1"/>
          </p:cNvSpPr>
          <p:nvPr>
            <p:ph idx="1"/>
          </p:nvPr>
        </p:nvSpPr>
        <p:spPr/>
        <p:txBody>
          <a:bodyPr/>
          <a:lstStyle/>
          <a:p>
            <a:r>
              <a:rPr lang="en-US" dirty="0" smtClean="0"/>
              <a:t>Forthcoming:</a:t>
            </a:r>
          </a:p>
          <a:p>
            <a:pPr lvl="1"/>
            <a:r>
              <a:rPr lang="en-US" dirty="0" smtClean="0"/>
              <a:t>Mobile work orders</a:t>
            </a:r>
          </a:p>
          <a:p>
            <a:pPr lvl="1"/>
            <a:r>
              <a:rPr lang="en-US" dirty="0" smtClean="0"/>
              <a:t>GIS integration</a:t>
            </a:r>
          </a:p>
          <a:p>
            <a:pPr lvl="1"/>
            <a:r>
              <a:rPr lang="en-US" dirty="0" smtClean="0"/>
              <a:t>Integration with  Department systems (Pavement Mgmt., Bridge Mgmt.)</a:t>
            </a:r>
          </a:p>
          <a:p>
            <a:endParaRPr lang="en-US" dirty="0" smtClean="0"/>
          </a:p>
          <a:p>
            <a:r>
              <a:rPr lang="en-US" dirty="0" smtClean="0"/>
              <a:t>Long Term</a:t>
            </a:r>
            <a:endParaRPr lang="en-US" dirty="0"/>
          </a:p>
          <a:p>
            <a:pPr lvl="1"/>
            <a:r>
              <a:rPr lang="en-US" dirty="0" smtClean="0"/>
              <a:t>Deterioration Models</a:t>
            </a:r>
          </a:p>
          <a:p>
            <a:pPr lvl="1"/>
            <a:r>
              <a:rPr lang="en-US" dirty="0" smtClean="0"/>
              <a:t>Risk assessments</a:t>
            </a:r>
          </a:p>
          <a:p>
            <a:pPr lvl="1"/>
            <a:r>
              <a:rPr lang="en-US" dirty="0" smtClean="0"/>
              <a:t>System optimization</a:t>
            </a:r>
          </a:p>
          <a:p>
            <a:pPr marL="400050" lvl="1" indent="0">
              <a:buNone/>
            </a:pPr>
            <a:endParaRPr lang="en-US" dirty="0"/>
          </a:p>
        </p:txBody>
      </p:sp>
      <p:pic>
        <p:nvPicPr>
          <p:cNvPr id="5" name="Picture 4" descr="ArDOT Logo (email)"/>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11684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3687" y="581466"/>
            <a:ext cx="7640782" cy="738664"/>
          </a:xfrm>
          <a:prstGeom prst="rect">
            <a:avLst/>
          </a:prstGeom>
          <a:noFill/>
        </p:spPr>
        <p:txBody>
          <a:bodyPr wrap="square" rtlCol="0">
            <a:spAutoFit/>
          </a:bodyPr>
          <a:lstStyle/>
          <a:p>
            <a:pPr algn="ctr"/>
            <a:r>
              <a:rPr lang="en-US" sz="4200" dirty="0"/>
              <a:t>Performance Targets</a:t>
            </a:r>
          </a:p>
        </p:txBody>
      </p:sp>
      <p:pic>
        <p:nvPicPr>
          <p:cNvPr id="11" name="Content Placeholder 10"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2811" y="1320130"/>
            <a:ext cx="7271658" cy="5069914"/>
          </a:xfrm>
        </p:spPr>
      </p:pic>
      <p:pic>
        <p:nvPicPr>
          <p:cNvPr id="13" name="Picture 12" descr="ArDOT Logo (email)"/>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3351070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 Eric Baggett</a:t>
            </a:r>
          </a:p>
          <a:p>
            <a:pPr marL="0" indent="0">
              <a:buNone/>
            </a:pPr>
            <a:r>
              <a:rPr lang="en-US" dirty="0"/>
              <a:t>	</a:t>
            </a:r>
            <a:r>
              <a:rPr lang="en-US" dirty="0" smtClean="0"/>
              <a:t>Maintenance Management Specialist</a:t>
            </a:r>
          </a:p>
          <a:p>
            <a:pPr marL="0" indent="0">
              <a:buNone/>
            </a:pPr>
            <a:r>
              <a:rPr lang="en-US" dirty="0" smtClean="0"/>
              <a:t>	501-569-2654</a:t>
            </a:r>
            <a:r>
              <a:rPr lang="en-US" dirty="0"/>
              <a:t>	</a:t>
            </a:r>
            <a:endParaRPr lang="en-US" dirty="0" smtClean="0"/>
          </a:p>
          <a:p>
            <a:pPr marL="0" indent="0">
              <a:buNone/>
            </a:pPr>
            <a:r>
              <a:rPr lang="en-US" dirty="0" smtClean="0"/>
              <a:t>	</a:t>
            </a:r>
            <a:r>
              <a:rPr lang="en-US" dirty="0" smtClean="0">
                <a:hlinkClick r:id="rId2"/>
              </a:rPr>
              <a:t>Eric.Baggett@A</a:t>
            </a:r>
            <a:r>
              <a:rPr lang="en-US" sz="1200" dirty="0">
                <a:hlinkClick r:id="rId2"/>
              </a:rPr>
              <a:t>R</a:t>
            </a:r>
            <a:r>
              <a:rPr lang="en-US" dirty="0" smtClean="0">
                <a:hlinkClick r:id="rId2"/>
              </a:rPr>
              <a:t>DOT.GOV</a:t>
            </a:r>
            <a:endParaRPr lang="en-US" dirty="0" smtClean="0"/>
          </a:p>
          <a:p>
            <a:pPr marL="0" indent="0">
              <a:buNone/>
            </a:pPr>
            <a:endParaRPr lang="en-US" dirty="0" smtClean="0"/>
          </a:p>
          <a:p>
            <a:r>
              <a:rPr lang="en-US" dirty="0" smtClean="0"/>
              <a:t> Raymond Leung</a:t>
            </a:r>
          </a:p>
          <a:p>
            <a:pPr marL="0" indent="0">
              <a:buNone/>
            </a:pPr>
            <a:r>
              <a:rPr lang="en-US" dirty="0"/>
              <a:t>	</a:t>
            </a:r>
            <a:r>
              <a:rPr lang="en-US" dirty="0" smtClean="0"/>
              <a:t>Staff Maintenance Engineer</a:t>
            </a:r>
          </a:p>
          <a:p>
            <a:pPr marL="0" indent="0">
              <a:buNone/>
            </a:pPr>
            <a:r>
              <a:rPr lang="en-US" dirty="0"/>
              <a:t>	</a:t>
            </a:r>
            <a:r>
              <a:rPr lang="en-US" dirty="0" smtClean="0"/>
              <a:t>501-569-2467</a:t>
            </a:r>
          </a:p>
          <a:p>
            <a:pPr marL="0" indent="0">
              <a:buNone/>
            </a:pPr>
            <a:r>
              <a:rPr lang="en-US" dirty="0"/>
              <a:t>	</a:t>
            </a:r>
            <a:r>
              <a:rPr lang="en-US" dirty="0" smtClean="0">
                <a:hlinkClick r:id="rId3"/>
              </a:rPr>
              <a:t>Raymond.Leung@A</a:t>
            </a:r>
            <a:r>
              <a:rPr lang="en-US" sz="1200" dirty="0">
                <a:hlinkClick r:id="rId3"/>
              </a:rPr>
              <a:t>R</a:t>
            </a:r>
            <a:r>
              <a:rPr lang="en-US" dirty="0" smtClean="0">
                <a:hlinkClick r:id="rId3"/>
              </a:rPr>
              <a:t>DOT.GOV</a:t>
            </a:r>
            <a:endParaRPr lang="en-US" dirty="0" smtClean="0"/>
          </a:p>
          <a:p>
            <a:pPr marL="0" indent="0">
              <a:buNone/>
            </a:pPr>
            <a:r>
              <a:rPr lang="en-US" dirty="0"/>
              <a:t>	</a:t>
            </a:r>
          </a:p>
        </p:txBody>
      </p:sp>
      <p:pic>
        <p:nvPicPr>
          <p:cNvPr id="5" name="Picture 4" descr="ArDOT Logo (email)"/>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4235255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3925" y="1292535"/>
            <a:ext cx="7543800" cy="715581"/>
          </a:xfrm>
          <a:prstGeom prst="rect">
            <a:avLst/>
          </a:prstGeom>
          <a:noFill/>
        </p:spPr>
        <p:txBody>
          <a:bodyPr wrap="square" rtlCol="0">
            <a:spAutoFit/>
          </a:bodyPr>
          <a:lstStyle/>
          <a:p>
            <a:pPr algn="ctr"/>
            <a:r>
              <a:rPr lang="en-US" sz="4050" dirty="0"/>
              <a:t>Maintenance Management</a:t>
            </a:r>
          </a:p>
        </p:txBody>
      </p:sp>
      <p:sp>
        <p:nvSpPr>
          <p:cNvPr id="10" name="TextBox 9"/>
          <p:cNvSpPr txBox="1"/>
          <p:nvPr/>
        </p:nvSpPr>
        <p:spPr>
          <a:xfrm>
            <a:off x="788670" y="2255227"/>
            <a:ext cx="7543800" cy="507831"/>
          </a:xfrm>
          <a:prstGeom prst="rect">
            <a:avLst/>
          </a:prstGeom>
          <a:noFill/>
        </p:spPr>
        <p:txBody>
          <a:bodyPr wrap="square" rtlCol="0">
            <a:spAutoFit/>
          </a:bodyPr>
          <a:lstStyle/>
          <a:p>
            <a:r>
              <a:rPr lang="en-US" sz="1350" dirty="0"/>
              <a:t>All actions that managers undertake in their daily responsibilities of overseeing the maintenance program</a:t>
            </a:r>
          </a:p>
        </p:txBody>
      </p:sp>
      <p:sp>
        <p:nvSpPr>
          <p:cNvPr id="11" name="TextBox 10"/>
          <p:cNvSpPr txBox="1"/>
          <p:nvPr/>
        </p:nvSpPr>
        <p:spPr>
          <a:xfrm>
            <a:off x="791308" y="3157106"/>
            <a:ext cx="7543800" cy="1338828"/>
          </a:xfrm>
          <a:prstGeom prst="rect">
            <a:avLst/>
          </a:prstGeom>
          <a:noFill/>
        </p:spPr>
        <p:txBody>
          <a:bodyPr wrap="square" rtlCol="0">
            <a:spAutoFit/>
          </a:bodyPr>
          <a:lstStyle/>
          <a:p>
            <a:r>
              <a:rPr lang="en-US" sz="4050" dirty="0"/>
              <a:t>Maintenance Management System</a:t>
            </a:r>
          </a:p>
        </p:txBody>
      </p:sp>
      <p:sp>
        <p:nvSpPr>
          <p:cNvPr id="12" name="TextBox 11"/>
          <p:cNvSpPr txBox="1"/>
          <p:nvPr/>
        </p:nvSpPr>
        <p:spPr>
          <a:xfrm>
            <a:off x="788670" y="4396690"/>
            <a:ext cx="7543800" cy="507831"/>
          </a:xfrm>
          <a:prstGeom prst="rect">
            <a:avLst/>
          </a:prstGeom>
          <a:noFill/>
        </p:spPr>
        <p:txBody>
          <a:bodyPr wrap="square" rtlCol="0">
            <a:spAutoFit/>
          </a:bodyPr>
          <a:lstStyle/>
          <a:p>
            <a:r>
              <a:rPr lang="en-US" sz="1350" dirty="0"/>
              <a:t>The set of tools, technologies, and processes that help managers make better decisions and manage more effectively</a:t>
            </a:r>
          </a:p>
        </p:txBody>
      </p:sp>
      <p:pic>
        <p:nvPicPr>
          <p:cNvPr id="7" name="Picture 6" descr="ArDOT Logo (email)"/>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178918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587284"/>
            <a:ext cx="5829300" cy="914400"/>
          </a:xfrm>
        </p:spPr>
        <p:txBody>
          <a:bodyPr>
            <a:normAutofit/>
          </a:bodyPr>
          <a:lstStyle/>
          <a:p>
            <a:pPr algn="ctr"/>
            <a:r>
              <a:rPr lang="en-US" sz="2100" b="1" dirty="0"/>
              <a:t>Different levels of MMS implementation</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107101674"/>
              </p:ext>
            </p:extLst>
          </p:nvPr>
        </p:nvGraphicFramePr>
        <p:xfrm>
          <a:off x="873578" y="1200152"/>
          <a:ext cx="7416981" cy="5357402"/>
        </p:xfrm>
        <a:graphic>
          <a:graphicData uri="http://schemas.openxmlformats.org/drawingml/2006/table">
            <a:tbl>
              <a:tblPr firstRow="1" firstCol="1" bandRow="1">
                <a:tableStyleId>{5C22544A-7EE6-4342-B048-85BDC9FD1C3A}</a:tableStyleId>
              </a:tblPr>
              <a:tblGrid>
                <a:gridCol w="2514231">
                  <a:extLst>
                    <a:ext uri="{9D8B030D-6E8A-4147-A177-3AD203B41FA5}">
                      <a16:colId xmlns:a16="http://schemas.microsoft.com/office/drawing/2014/main" val="20000"/>
                    </a:ext>
                  </a:extLst>
                </a:gridCol>
                <a:gridCol w="4902750">
                  <a:extLst>
                    <a:ext uri="{9D8B030D-6E8A-4147-A177-3AD203B41FA5}">
                      <a16:colId xmlns:a16="http://schemas.microsoft.com/office/drawing/2014/main" val="20001"/>
                    </a:ext>
                  </a:extLst>
                </a:gridCol>
              </a:tblGrid>
              <a:tr h="599066">
                <a:tc>
                  <a:txBody>
                    <a:bodyPr/>
                    <a:lstStyle/>
                    <a:p>
                      <a:pPr marL="0" marR="0" algn="ctr">
                        <a:lnSpc>
                          <a:spcPct val="115000"/>
                        </a:lnSpc>
                        <a:spcBef>
                          <a:spcPts val="0"/>
                        </a:spcBef>
                        <a:spcAft>
                          <a:spcPts val="0"/>
                        </a:spcAft>
                      </a:pPr>
                      <a:r>
                        <a:rPr lang="en-US" sz="1500" dirty="0">
                          <a:effectLst/>
                        </a:rPr>
                        <a:t>MMS Implementation Level</a:t>
                      </a:r>
                      <a:endParaRPr lang="en-US" sz="1500" dirty="0">
                        <a:effectLst/>
                        <a:latin typeface="Calibri"/>
                        <a:ea typeface="Calibri"/>
                        <a:cs typeface="Times New Roman"/>
                      </a:endParaRPr>
                    </a:p>
                  </a:txBody>
                  <a:tcPr marL="21017" marR="21017" marT="0" marB="0"/>
                </a:tc>
                <a:tc>
                  <a:txBody>
                    <a:bodyPr/>
                    <a:lstStyle/>
                    <a:p>
                      <a:pPr marL="0" marR="0" algn="ctr">
                        <a:lnSpc>
                          <a:spcPct val="115000"/>
                        </a:lnSpc>
                        <a:spcBef>
                          <a:spcPts val="0"/>
                        </a:spcBef>
                        <a:spcAft>
                          <a:spcPts val="0"/>
                        </a:spcAft>
                      </a:pPr>
                      <a:r>
                        <a:rPr lang="en-US" sz="1500" dirty="0">
                          <a:effectLst/>
                        </a:rPr>
                        <a:t>System Features and Management Capabilities</a:t>
                      </a:r>
                      <a:endParaRPr lang="en-US" sz="1500" dirty="0">
                        <a:effectLst/>
                        <a:latin typeface="Calibri"/>
                        <a:ea typeface="Calibri"/>
                        <a:cs typeface="Times New Roman"/>
                      </a:endParaRPr>
                    </a:p>
                  </a:txBody>
                  <a:tcPr marL="21017" marR="21017" marT="0" marB="0"/>
                </a:tc>
                <a:extLst>
                  <a:ext uri="{0D108BD9-81ED-4DB2-BD59-A6C34878D82A}">
                    <a16:rowId xmlns:a16="http://schemas.microsoft.com/office/drawing/2014/main" val="10000"/>
                  </a:ext>
                </a:extLst>
              </a:tr>
              <a:tr h="913284">
                <a:tc>
                  <a:txBody>
                    <a:bodyPr/>
                    <a:lstStyle/>
                    <a:p>
                      <a:pPr marL="0" marR="0">
                        <a:lnSpc>
                          <a:spcPct val="115000"/>
                        </a:lnSpc>
                        <a:spcBef>
                          <a:spcPts val="0"/>
                        </a:spcBef>
                        <a:spcAft>
                          <a:spcPts val="0"/>
                        </a:spcAft>
                      </a:pPr>
                      <a:r>
                        <a:rPr lang="en-US" sz="1200" dirty="0">
                          <a:effectLst/>
                        </a:rPr>
                        <a:t>Tier 1 – Basic MMS</a:t>
                      </a:r>
                      <a:endParaRPr lang="en-US" sz="1200" dirty="0">
                        <a:effectLst/>
                        <a:latin typeface="Calibri"/>
                        <a:ea typeface="Calibri"/>
                        <a:cs typeface="Times New Roman"/>
                      </a:endParaRPr>
                    </a:p>
                  </a:txBody>
                  <a:tcPr marL="21017" marR="21017" marT="0" marB="0"/>
                </a:tc>
                <a:tc>
                  <a:txBody>
                    <a:bodyPr/>
                    <a:lstStyle/>
                    <a:p>
                      <a:pPr marL="342900" marR="0" lvl="0" indent="-342900">
                        <a:lnSpc>
                          <a:spcPct val="115000"/>
                        </a:lnSpc>
                        <a:spcBef>
                          <a:spcPts val="0"/>
                        </a:spcBef>
                        <a:spcAft>
                          <a:spcPts val="0"/>
                        </a:spcAft>
                        <a:buFont typeface="Symbol"/>
                        <a:buChar char=""/>
                      </a:pPr>
                      <a:r>
                        <a:rPr lang="en-US" sz="1100" dirty="0">
                          <a:effectLst/>
                        </a:rPr>
                        <a:t>Output based planning = work units</a:t>
                      </a:r>
                    </a:p>
                    <a:p>
                      <a:pPr marL="342900" marR="0" lvl="0" indent="-342900">
                        <a:lnSpc>
                          <a:spcPct val="115000"/>
                        </a:lnSpc>
                        <a:spcBef>
                          <a:spcPts val="0"/>
                        </a:spcBef>
                        <a:spcAft>
                          <a:spcPts val="0"/>
                        </a:spcAft>
                        <a:buFont typeface="Symbol"/>
                        <a:buChar char=""/>
                      </a:pPr>
                      <a:r>
                        <a:rPr lang="en-US" sz="1100" dirty="0">
                          <a:effectLst/>
                        </a:rPr>
                        <a:t>Budgeting based on annual plan for work units or historical data</a:t>
                      </a:r>
                    </a:p>
                    <a:p>
                      <a:pPr marL="342900" marR="0" lvl="0" indent="-342900">
                        <a:lnSpc>
                          <a:spcPct val="115000"/>
                        </a:lnSpc>
                        <a:spcBef>
                          <a:spcPts val="0"/>
                        </a:spcBef>
                        <a:spcAft>
                          <a:spcPts val="0"/>
                        </a:spcAft>
                        <a:buFont typeface="Symbol"/>
                        <a:buChar char=""/>
                      </a:pPr>
                      <a:r>
                        <a:rPr lang="en-US" sz="1100" dirty="0">
                          <a:effectLst/>
                        </a:rPr>
                        <a:t>Tracking of expenditures and work </a:t>
                      </a:r>
                      <a:r>
                        <a:rPr lang="en-US" sz="1100" dirty="0" smtClean="0">
                          <a:effectLst/>
                        </a:rPr>
                        <a:t>units</a:t>
                      </a:r>
                      <a:r>
                        <a:rPr lang="en-US" sz="1100" dirty="0">
                          <a:effectLst/>
                        </a:rPr>
                        <a:t> </a:t>
                      </a:r>
                      <a:endParaRPr lang="en-US" sz="1100" dirty="0">
                        <a:effectLst/>
                        <a:latin typeface="Calibri"/>
                        <a:ea typeface="Calibri"/>
                        <a:cs typeface="Times New Roman"/>
                      </a:endParaRPr>
                    </a:p>
                  </a:txBody>
                  <a:tcPr marL="21017" marR="21017" marT="0" marB="0"/>
                </a:tc>
                <a:extLst>
                  <a:ext uri="{0D108BD9-81ED-4DB2-BD59-A6C34878D82A}">
                    <a16:rowId xmlns:a16="http://schemas.microsoft.com/office/drawing/2014/main" val="10001"/>
                  </a:ext>
                </a:extLst>
              </a:tr>
              <a:tr h="1145287">
                <a:tc>
                  <a:txBody>
                    <a:bodyPr/>
                    <a:lstStyle/>
                    <a:p>
                      <a:pPr marL="0" marR="0">
                        <a:lnSpc>
                          <a:spcPct val="115000"/>
                        </a:lnSpc>
                        <a:spcBef>
                          <a:spcPts val="0"/>
                        </a:spcBef>
                        <a:spcAft>
                          <a:spcPts val="0"/>
                        </a:spcAft>
                      </a:pPr>
                      <a:r>
                        <a:rPr lang="en-US" sz="1200" dirty="0">
                          <a:effectLst/>
                        </a:rPr>
                        <a:t>Tier 2 – Stovepipe Systems</a:t>
                      </a:r>
                      <a:endParaRPr lang="en-US" sz="1200" dirty="0">
                        <a:effectLst/>
                        <a:latin typeface="Calibri"/>
                        <a:ea typeface="Calibri"/>
                        <a:cs typeface="Times New Roman"/>
                      </a:endParaRPr>
                    </a:p>
                  </a:txBody>
                  <a:tcPr marL="21017" marR="21017" marT="0" marB="0"/>
                </a:tc>
                <a:tc>
                  <a:txBody>
                    <a:bodyPr/>
                    <a:lstStyle/>
                    <a:p>
                      <a:pPr marL="342900" marR="0" lvl="0" indent="-342900">
                        <a:lnSpc>
                          <a:spcPct val="115000"/>
                        </a:lnSpc>
                        <a:spcBef>
                          <a:spcPts val="0"/>
                        </a:spcBef>
                        <a:spcAft>
                          <a:spcPts val="0"/>
                        </a:spcAft>
                        <a:buFont typeface="Symbol"/>
                        <a:buChar char=""/>
                      </a:pPr>
                      <a:r>
                        <a:rPr lang="en-US" sz="1100" dirty="0">
                          <a:effectLst/>
                        </a:rPr>
                        <a:t>LOS descriptions</a:t>
                      </a:r>
                    </a:p>
                    <a:p>
                      <a:pPr marL="342900" marR="0" lvl="0" indent="-342900">
                        <a:lnSpc>
                          <a:spcPct val="115000"/>
                        </a:lnSpc>
                        <a:spcBef>
                          <a:spcPts val="0"/>
                        </a:spcBef>
                        <a:spcAft>
                          <a:spcPts val="0"/>
                        </a:spcAft>
                        <a:buFont typeface="Symbol"/>
                        <a:buChar char=""/>
                      </a:pPr>
                      <a:r>
                        <a:rPr lang="en-US" sz="1100" dirty="0">
                          <a:effectLst/>
                        </a:rPr>
                        <a:t>Asset collection and maintenance quality assessments</a:t>
                      </a:r>
                    </a:p>
                    <a:p>
                      <a:pPr marL="342900" marR="0" lvl="0" indent="-342900">
                        <a:lnSpc>
                          <a:spcPct val="115000"/>
                        </a:lnSpc>
                        <a:spcBef>
                          <a:spcPts val="0"/>
                        </a:spcBef>
                        <a:spcAft>
                          <a:spcPts val="0"/>
                        </a:spcAft>
                        <a:buFont typeface="Symbol"/>
                        <a:buChar char=""/>
                      </a:pPr>
                      <a:r>
                        <a:rPr lang="en-US" sz="1100" dirty="0">
                          <a:effectLst/>
                        </a:rPr>
                        <a:t>Analysis to determine pavement and bridge treatments and </a:t>
                      </a:r>
                      <a:r>
                        <a:rPr lang="en-US" sz="1100" dirty="0" smtClean="0">
                          <a:effectLst/>
                        </a:rPr>
                        <a:t>strategies</a:t>
                      </a:r>
                      <a:endParaRPr lang="en-US" sz="1100" dirty="0">
                        <a:effectLst/>
                      </a:endParaRPr>
                    </a:p>
                    <a:p>
                      <a:pPr marL="342900" marR="0" lvl="0" indent="-342900">
                        <a:lnSpc>
                          <a:spcPct val="115000"/>
                        </a:lnSpc>
                        <a:spcBef>
                          <a:spcPts val="0"/>
                        </a:spcBef>
                        <a:spcAft>
                          <a:spcPts val="0"/>
                        </a:spcAft>
                        <a:buFont typeface="Symbol"/>
                        <a:buChar char=""/>
                      </a:pPr>
                      <a:r>
                        <a:rPr lang="en-US" sz="1100" dirty="0">
                          <a:effectLst/>
                        </a:rPr>
                        <a:t>Customer feedback</a:t>
                      </a:r>
                      <a:endParaRPr lang="en-US" sz="1100" dirty="0">
                        <a:effectLst/>
                        <a:latin typeface="Calibri"/>
                        <a:ea typeface="Calibri"/>
                        <a:cs typeface="Times New Roman"/>
                      </a:endParaRPr>
                    </a:p>
                  </a:txBody>
                  <a:tcPr marL="21017" marR="21017" marT="0" marB="0"/>
                </a:tc>
                <a:extLst>
                  <a:ext uri="{0D108BD9-81ED-4DB2-BD59-A6C34878D82A}">
                    <a16:rowId xmlns:a16="http://schemas.microsoft.com/office/drawing/2014/main" val="10002"/>
                  </a:ext>
                </a:extLst>
              </a:tr>
              <a:tr h="1337211">
                <a:tc>
                  <a:txBody>
                    <a:bodyPr/>
                    <a:lstStyle/>
                    <a:p>
                      <a:pPr marL="0" marR="0">
                        <a:lnSpc>
                          <a:spcPct val="115000"/>
                        </a:lnSpc>
                        <a:spcBef>
                          <a:spcPts val="0"/>
                        </a:spcBef>
                        <a:spcAft>
                          <a:spcPts val="0"/>
                        </a:spcAft>
                      </a:pPr>
                      <a:r>
                        <a:rPr lang="en-US" sz="1200" dirty="0">
                          <a:effectLst/>
                        </a:rPr>
                        <a:t>Tier 3 – Cross-Functional Performance Measures</a:t>
                      </a:r>
                      <a:endParaRPr lang="en-US" sz="1200" dirty="0">
                        <a:effectLst/>
                        <a:latin typeface="Calibri"/>
                        <a:ea typeface="Calibri"/>
                        <a:cs typeface="Times New Roman"/>
                      </a:endParaRPr>
                    </a:p>
                  </a:txBody>
                  <a:tcPr marL="21017" marR="21017" marT="0" marB="0"/>
                </a:tc>
                <a:tc>
                  <a:txBody>
                    <a:bodyPr/>
                    <a:lstStyle/>
                    <a:p>
                      <a:pPr marL="342900" marR="0" lvl="0" indent="-342900">
                        <a:lnSpc>
                          <a:spcPct val="115000"/>
                        </a:lnSpc>
                        <a:spcBef>
                          <a:spcPts val="0"/>
                        </a:spcBef>
                        <a:spcAft>
                          <a:spcPts val="0"/>
                        </a:spcAft>
                        <a:buFont typeface="Symbol"/>
                        <a:buChar char=""/>
                      </a:pPr>
                      <a:r>
                        <a:rPr lang="en-US" sz="1100" dirty="0">
                          <a:effectLst/>
                        </a:rPr>
                        <a:t>Establishing performance targets</a:t>
                      </a:r>
                    </a:p>
                    <a:p>
                      <a:pPr marL="342900" marR="0" lvl="0" indent="-342900">
                        <a:lnSpc>
                          <a:spcPct val="115000"/>
                        </a:lnSpc>
                        <a:spcBef>
                          <a:spcPts val="0"/>
                        </a:spcBef>
                        <a:spcAft>
                          <a:spcPts val="0"/>
                        </a:spcAft>
                        <a:buFont typeface="Symbol"/>
                        <a:buChar char=""/>
                      </a:pPr>
                      <a:r>
                        <a:rPr lang="en-US" sz="1100" dirty="0">
                          <a:effectLst/>
                        </a:rPr>
                        <a:t>Ability to link resources and budget with desired outcomes and results</a:t>
                      </a:r>
                    </a:p>
                    <a:p>
                      <a:pPr marL="342900" marR="0" lvl="0" indent="-342900">
                        <a:lnSpc>
                          <a:spcPct val="115000"/>
                        </a:lnSpc>
                        <a:spcBef>
                          <a:spcPts val="0"/>
                        </a:spcBef>
                        <a:spcAft>
                          <a:spcPts val="0"/>
                        </a:spcAft>
                        <a:buFont typeface="Symbol"/>
                        <a:buChar char=""/>
                      </a:pPr>
                      <a:r>
                        <a:rPr lang="en-US" sz="1100" dirty="0">
                          <a:effectLst/>
                        </a:rPr>
                        <a:t>Performance-based planning and budgeting</a:t>
                      </a:r>
                    </a:p>
                    <a:p>
                      <a:pPr marL="342900" marR="0" lvl="0" indent="-342900">
                        <a:lnSpc>
                          <a:spcPct val="115000"/>
                        </a:lnSpc>
                        <a:spcBef>
                          <a:spcPts val="0"/>
                        </a:spcBef>
                        <a:spcAft>
                          <a:spcPts val="0"/>
                        </a:spcAft>
                        <a:buFont typeface="Symbol"/>
                        <a:buChar char=""/>
                      </a:pPr>
                      <a:r>
                        <a:rPr lang="en-US" sz="1100" dirty="0">
                          <a:effectLst/>
                        </a:rPr>
                        <a:t>Ability to link customer input with resource and budget needs.</a:t>
                      </a:r>
                      <a:endParaRPr lang="en-US" sz="1100" dirty="0">
                        <a:effectLst/>
                        <a:latin typeface="Calibri"/>
                        <a:ea typeface="Calibri"/>
                        <a:cs typeface="Times New Roman"/>
                      </a:endParaRPr>
                    </a:p>
                  </a:txBody>
                  <a:tcPr marL="21017" marR="21017" marT="0" marB="0"/>
                </a:tc>
                <a:extLst>
                  <a:ext uri="{0D108BD9-81ED-4DB2-BD59-A6C34878D82A}">
                    <a16:rowId xmlns:a16="http://schemas.microsoft.com/office/drawing/2014/main" val="10003"/>
                  </a:ext>
                </a:extLst>
              </a:tr>
              <a:tr h="681277">
                <a:tc>
                  <a:txBody>
                    <a:bodyPr/>
                    <a:lstStyle/>
                    <a:p>
                      <a:pPr marL="0" marR="0">
                        <a:lnSpc>
                          <a:spcPct val="115000"/>
                        </a:lnSpc>
                        <a:spcBef>
                          <a:spcPts val="0"/>
                        </a:spcBef>
                        <a:spcAft>
                          <a:spcPts val="0"/>
                        </a:spcAft>
                      </a:pPr>
                      <a:r>
                        <a:rPr lang="en-US" sz="1200" dirty="0">
                          <a:effectLst/>
                        </a:rPr>
                        <a:t>Tier 4 – Full Integration</a:t>
                      </a:r>
                      <a:endParaRPr lang="en-US" sz="1200" dirty="0">
                        <a:effectLst/>
                        <a:latin typeface="Calibri"/>
                        <a:ea typeface="Calibri"/>
                        <a:cs typeface="Times New Roman"/>
                      </a:endParaRPr>
                    </a:p>
                  </a:txBody>
                  <a:tcPr marL="21017" marR="21017" marT="0" marB="0"/>
                </a:tc>
                <a:tc>
                  <a:txBody>
                    <a:bodyPr/>
                    <a:lstStyle/>
                    <a:p>
                      <a:pPr marL="342900" marR="0" lvl="0" indent="-342900">
                        <a:lnSpc>
                          <a:spcPct val="115000"/>
                        </a:lnSpc>
                        <a:spcBef>
                          <a:spcPts val="0"/>
                        </a:spcBef>
                        <a:spcAft>
                          <a:spcPts val="0"/>
                        </a:spcAft>
                        <a:buFont typeface="Symbol"/>
                        <a:buChar char=""/>
                      </a:pPr>
                      <a:r>
                        <a:rPr lang="en-US" sz="1100" dirty="0" smtClean="0">
                          <a:effectLst/>
                        </a:rPr>
                        <a:t>Goal setting across transportation needs</a:t>
                      </a:r>
                    </a:p>
                    <a:p>
                      <a:pPr marL="342900" marR="0" lvl="0" indent="-342900">
                        <a:lnSpc>
                          <a:spcPct val="115000"/>
                        </a:lnSpc>
                        <a:spcBef>
                          <a:spcPts val="0"/>
                        </a:spcBef>
                        <a:spcAft>
                          <a:spcPts val="0"/>
                        </a:spcAft>
                        <a:buFont typeface="Symbol"/>
                        <a:buChar char=""/>
                      </a:pPr>
                      <a:r>
                        <a:rPr lang="en-US" sz="1100" dirty="0" smtClean="0">
                          <a:effectLst/>
                        </a:rPr>
                        <a:t>Enterprise-wide trade-off analysis</a:t>
                      </a:r>
                    </a:p>
                    <a:p>
                      <a:pPr marL="342900" marR="0" lvl="0" indent="-342900">
                        <a:lnSpc>
                          <a:spcPct val="115000"/>
                        </a:lnSpc>
                        <a:spcBef>
                          <a:spcPts val="0"/>
                        </a:spcBef>
                        <a:spcAft>
                          <a:spcPts val="0"/>
                        </a:spcAft>
                        <a:buFont typeface="Symbol"/>
                        <a:buChar char=""/>
                      </a:pPr>
                      <a:r>
                        <a:rPr lang="en-US" sz="1100" dirty="0" smtClean="0">
                          <a:effectLst/>
                        </a:rPr>
                        <a:t>Fully integrated decision-support system.</a:t>
                      </a:r>
                      <a:endParaRPr lang="en-US" sz="1100" dirty="0">
                        <a:effectLst/>
                        <a:latin typeface="Calibri"/>
                        <a:ea typeface="Calibri"/>
                        <a:cs typeface="Times New Roman"/>
                      </a:endParaRPr>
                    </a:p>
                  </a:txBody>
                  <a:tcPr marL="21017" marR="21017" marT="0" marB="0"/>
                </a:tc>
                <a:extLst>
                  <a:ext uri="{0D108BD9-81ED-4DB2-BD59-A6C34878D82A}">
                    <a16:rowId xmlns:a16="http://schemas.microsoft.com/office/drawing/2014/main" val="10004"/>
                  </a:ext>
                </a:extLst>
              </a:tr>
              <a:tr h="681277">
                <a:tc>
                  <a:txBody>
                    <a:bodyPr/>
                    <a:lstStyle/>
                    <a:p>
                      <a:pPr marL="0" marR="0">
                        <a:lnSpc>
                          <a:spcPct val="115000"/>
                        </a:lnSpc>
                        <a:spcBef>
                          <a:spcPts val="0"/>
                        </a:spcBef>
                        <a:spcAft>
                          <a:spcPts val="0"/>
                        </a:spcAft>
                      </a:pPr>
                      <a:r>
                        <a:rPr lang="en-US" sz="1200" dirty="0">
                          <a:effectLst/>
                        </a:rPr>
                        <a:t>Tier 5 – Investment Optimization</a:t>
                      </a:r>
                      <a:endParaRPr lang="en-US" sz="1200" dirty="0">
                        <a:effectLst/>
                        <a:latin typeface="Calibri"/>
                        <a:ea typeface="Calibri"/>
                        <a:cs typeface="Times New Roman"/>
                      </a:endParaRPr>
                    </a:p>
                  </a:txBody>
                  <a:tcPr marL="21017" marR="21017" marT="0" marB="0"/>
                </a:tc>
                <a:tc>
                  <a:txBody>
                    <a:bodyPr/>
                    <a:lstStyle/>
                    <a:p>
                      <a:pPr marL="342900" marR="0" lvl="0" indent="-342900">
                        <a:lnSpc>
                          <a:spcPct val="115000"/>
                        </a:lnSpc>
                        <a:spcBef>
                          <a:spcPts val="0"/>
                        </a:spcBef>
                        <a:spcAft>
                          <a:spcPts val="0"/>
                        </a:spcAft>
                        <a:buFont typeface="Symbol"/>
                        <a:buChar char=""/>
                      </a:pPr>
                      <a:r>
                        <a:rPr lang="en-US" sz="1100" dirty="0">
                          <a:effectLst/>
                        </a:rPr>
                        <a:t>Ability to optimize maintenance tradeoffs</a:t>
                      </a:r>
                    </a:p>
                    <a:p>
                      <a:pPr marL="342900" marR="0" lvl="0" indent="-342900">
                        <a:lnSpc>
                          <a:spcPct val="115000"/>
                        </a:lnSpc>
                        <a:spcBef>
                          <a:spcPts val="0"/>
                        </a:spcBef>
                        <a:spcAft>
                          <a:spcPts val="0"/>
                        </a:spcAft>
                        <a:buFont typeface="Symbol"/>
                        <a:buChar char=""/>
                      </a:pPr>
                      <a:r>
                        <a:rPr lang="en-US" sz="1100" dirty="0">
                          <a:effectLst/>
                        </a:rPr>
                        <a:t>Investment analysis = system expansion vs. preservation vs. maintenance</a:t>
                      </a:r>
                      <a:endParaRPr lang="en-US" sz="1100" dirty="0">
                        <a:effectLst/>
                        <a:latin typeface="Calibri"/>
                        <a:ea typeface="Calibri"/>
                        <a:cs typeface="Times New Roman"/>
                      </a:endParaRPr>
                    </a:p>
                  </a:txBody>
                  <a:tcPr marL="21017" marR="21017" marT="0" marB="0"/>
                </a:tc>
                <a:extLst>
                  <a:ext uri="{0D108BD9-81ED-4DB2-BD59-A6C34878D82A}">
                    <a16:rowId xmlns:a16="http://schemas.microsoft.com/office/drawing/2014/main" val="10005"/>
                  </a:ext>
                </a:extLst>
              </a:tr>
            </a:tbl>
          </a:graphicData>
        </a:graphic>
      </p:graphicFrame>
      <p:pic>
        <p:nvPicPr>
          <p:cNvPr id="4" name="Picture 3" descr="ArDOT Logo (email)"/>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280053938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7283" y="1457325"/>
            <a:ext cx="1600200" cy="1219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a:p>
            <a:pPr algn="ctr"/>
            <a:r>
              <a:rPr lang="en-US" sz="1600" dirty="0" smtClean="0"/>
              <a:t>Equipment Management</a:t>
            </a:r>
          </a:p>
          <a:p>
            <a:pPr algn="ctr"/>
            <a:endParaRPr lang="en-US" sz="1600" dirty="0"/>
          </a:p>
        </p:txBody>
      </p:sp>
      <p:sp>
        <p:nvSpPr>
          <p:cNvPr id="4" name="Rectangle 3"/>
          <p:cNvSpPr/>
          <p:nvPr/>
        </p:nvSpPr>
        <p:spPr>
          <a:xfrm>
            <a:off x="2843068" y="1457325"/>
            <a:ext cx="1597891" cy="1219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a:p>
            <a:pPr algn="ctr"/>
            <a:r>
              <a:rPr lang="en-US" sz="1600" dirty="0" smtClean="0"/>
              <a:t>Fiscal Management</a:t>
            </a:r>
          </a:p>
          <a:p>
            <a:pPr algn="ctr"/>
            <a:endParaRPr lang="en-US" sz="1600" dirty="0"/>
          </a:p>
        </p:txBody>
      </p:sp>
      <p:sp>
        <p:nvSpPr>
          <p:cNvPr id="5" name="Rectangle 4"/>
          <p:cNvSpPr/>
          <p:nvPr/>
        </p:nvSpPr>
        <p:spPr>
          <a:xfrm>
            <a:off x="4456544" y="1457325"/>
            <a:ext cx="1563256" cy="1219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a:p>
            <a:pPr algn="ctr"/>
            <a:r>
              <a:rPr lang="en-US" sz="1600" dirty="0" smtClean="0"/>
              <a:t>Bridge Management</a:t>
            </a:r>
          </a:p>
          <a:p>
            <a:pPr algn="ctr"/>
            <a:endParaRPr lang="en-US" sz="1600" dirty="0"/>
          </a:p>
        </p:txBody>
      </p:sp>
      <p:sp>
        <p:nvSpPr>
          <p:cNvPr id="7" name="Rectangle 6"/>
          <p:cNvSpPr/>
          <p:nvPr/>
        </p:nvSpPr>
        <p:spPr>
          <a:xfrm>
            <a:off x="6019800" y="1457325"/>
            <a:ext cx="1554018" cy="1219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a:p>
            <a:pPr algn="ctr"/>
            <a:r>
              <a:rPr lang="en-US" sz="1600" dirty="0" smtClean="0"/>
              <a:t>Pavement Management</a:t>
            </a:r>
          </a:p>
          <a:p>
            <a:pPr algn="ctr"/>
            <a:endParaRPr lang="en-US" sz="1600" dirty="0"/>
          </a:p>
        </p:txBody>
      </p:sp>
      <p:sp>
        <p:nvSpPr>
          <p:cNvPr id="8" name="Rectangle 7"/>
          <p:cNvSpPr/>
          <p:nvPr/>
        </p:nvSpPr>
        <p:spPr>
          <a:xfrm>
            <a:off x="7573818" y="1457325"/>
            <a:ext cx="1570182"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Misc. Asset Management  </a:t>
            </a:r>
            <a:endParaRPr lang="en-US" sz="1600" dirty="0"/>
          </a:p>
        </p:txBody>
      </p:sp>
      <p:sp>
        <p:nvSpPr>
          <p:cNvPr id="9" name="Rectangle 8"/>
          <p:cNvSpPr/>
          <p:nvPr/>
        </p:nvSpPr>
        <p:spPr>
          <a:xfrm>
            <a:off x="3763326" y="3198495"/>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MMS</a:t>
            </a:r>
          </a:p>
        </p:txBody>
      </p:sp>
      <p:sp>
        <p:nvSpPr>
          <p:cNvPr id="11" name="Rectangle 10"/>
          <p:cNvSpPr/>
          <p:nvPr/>
        </p:nvSpPr>
        <p:spPr>
          <a:xfrm>
            <a:off x="0" y="1457325"/>
            <a:ext cx="1219201" cy="1219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a:p>
            <a:pPr algn="ctr"/>
            <a:r>
              <a:rPr lang="en-US" sz="1600" dirty="0" smtClean="0"/>
              <a:t>Human Resources</a:t>
            </a:r>
          </a:p>
          <a:p>
            <a:pPr algn="ctr"/>
            <a:endParaRPr lang="en-US" sz="1600" dirty="0"/>
          </a:p>
        </p:txBody>
      </p:sp>
      <p:cxnSp>
        <p:nvCxnSpPr>
          <p:cNvPr id="57" name="Straight Arrow Connector 56"/>
          <p:cNvCxnSpPr/>
          <p:nvPr/>
        </p:nvCxnSpPr>
        <p:spPr>
          <a:xfrm>
            <a:off x="990600" y="2727960"/>
            <a:ext cx="2666999" cy="100584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590800" y="2745105"/>
            <a:ext cx="1066799" cy="683895"/>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038600" y="2668428"/>
            <a:ext cx="0" cy="478155"/>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029200" y="2668428"/>
            <a:ext cx="0" cy="478155"/>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410200" y="2745106"/>
            <a:ext cx="1219200" cy="60769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5410200" y="2745107"/>
            <a:ext cx="2667000" cy="906778"/>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pic>
        <p:nvPicPr>
          <p:cNvPr id="17" name="Picture 16" descr="ArDOT Logo (email)"/>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429356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Legacy system </a:t>
            </a:r>
            <a:endParaRPr lang="en-US" dirty="0"/>
          </a:p>
          <a:p>
            <a:r>
              <a:rPr lang="en-US" dirty="0" smtClean="0"/>
              <a:t>Annual work plan is on the mainframe but unused</a:t>
            </a:r>
          </a:p>
          <a:p>
            <a:r>
              <a:rPr lang="en-US" dirty="0" smtClean="0"/>
              <a:t>Spreadsheets are heavily relied on</a:t>
            </a:r>
          </a:p>
          <a:p>
            <a:r>
              <a:rPr lang="en-US" dirty="0" smtClean="0"/>
              <a:t>Reports are at least 1 month old by the time they are available</a:t>
            </a:r>
          </a:p>
          <a:p>
            <a:r>
              <a:rPr lang="en-US" dirty="0" smtClean="0"/>
              <a:t>Began collection of Maintenance Features Spring of 2017</a:t>
            </a:r>
          </a:p>
          <a:p>
            <a:r>
              <a:rPr lang="en-US" dirty="0" smtClean="0"/>
              <a:t>Minute order to replace was issued in Spring of 2018</a:t>
            </a:r>
          </a:p>
          <a:p>
            <a:pPr marL="0" indent="0">
              <a:buNone/>
            </a:pPr>
            <a:endParaRPr lang="en-US" dirty="0" smtClean="0"/>
          </a:p>
          <a:p>
            <a:pPr marL="0" indent="0">
              <a:buNone/>
            </a:pPr>
            <a:endParaRPr lang="en-US" dirty="0" smtClean="0"/>
          </a:p>
        </p:txBody>
      </p:sp>
      <p:pic>
        <p:nvPicPr>
          <p:cNvPr id="5" name="Picture 4" descr="ArDOT Logo (email)"/>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439458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Inventory Using ArcGIS Collector</a:t>
            </a:r>
            <a:endParaRPr lang="en-US" dirty="0"/>
          </a:p>
        </p:txBody>
      </p:sp>
      <p:pic>
        <p:nvPicPr>
          <p:cNvPr id="4" name="Content Placeholder 5"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974" y="2116183"/>
            <a:ext cx="4428308" cy="4014651"/>
          </a:xfrm>
        </p:spPr>
      </p:pic>
      <p:pic>
        <p:nvPicPr>
          <p:cNvPr id="5" name="Content Placeholder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511" y="2116184"/>
            <a:ext cx="4377283" cy="4014650"/>
          </a:xfrm>
          <a:prstGeom prst="rect">
            <a:avLst/>
          </a:prstGeom>
        </p:spPr>
      </p:pic>
      <p:pic>
        <p:nvPicPr>
          <p:cNvPr id="7" name="Picture 6" descr="ArDOT Logo (email)"/>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2481149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Inventory Using </a:t>
            </a:r>
            <a:r>
              <a:rPr lang="en-US" dirty="0" err="1" smtClean="0"/>
              <a:t>Fugro’s</a:t>
            </a:r>
            <a:r>
              <a:rPr lang="en-US" dirty="0" smtClean="0"/>
              <a:t> Surveyor Software</a:t>
            </a:r>
            <a:endParaRPr lang="en-US" dirty="0"/>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49" y="2304570"/>
            <a:ext cx="4825130" cy="2850904"/>
          </a:xfrm>
        </p:spPr>
      </p:pic>
      <p:pic>
        <p:nvPicPr>
          <p:cNvPr id="5"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641" y="2917376"/>
            <a:ext cx="4113359" cy="3204750"/>
          </a:xfrm>
          <a:prstGeom prst="rect">
            <a:avLst/>
          </a:prstGeom>
        </p:spPr>
      </p:pic>
      <p:pic>
        <p:nvPicPr>
          <p:cNvPr id="8" name="Picture 7" descr="ArDOT Logo (email)"/>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3173128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37" y="465167"/>
            <a:ext cx="7055380" cy="1400530"/>
          </a:xfrm>
        </p:spPr>
        <p:txBody>
          <a:bodyPr/>
          <a:lstStyle/>
          <a:p>
            <a:r>
              <a:rPr lang="en-US" dirty="0" smtClean="0"/>
              <a:t>Culvert Feature Inventory</a:t>
            </a:r>
            <a:endParaRPr lang="en-US" dirty="0"/>
          </a:p>
        </p:txBody>
      </p:sp>
      <p:sp>
        <p:nvSpPr>
          <p:cNvPr id="3" name="Content Placeholder 2"/>
          <p:cNvSpPr>
            <a:spLocks noGrp="1"/>
          </p:cNvSpPr>
          <p:nvPr>
            <p:ph idx="1"/>
          </p:nvPr>
        </p:nvSpPr>
        <p:spPr/>
        <p:txBody>
          <a:bodyPr/>
          <a:lstStyle/>
          <a:p>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04" y="1947958"/>
            <a:ext cx="8762295" cy="4487675"/>
          </a:xfrm>
          <a:prstGeom prst="rect">
            <a:avLst/>
          </a:prstGeom>
        </p:spPr>
      </p:pic>
      <p:pic>
        <p:nvPicPr>
          <p:cNvPr id="6" name="Picture 5" descr="ArDOT Logo (email)"/>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2089760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679" y="426590"/>
            <a:ext cx="7310846" cy="857250"/>
          </a:xfrm>
        </p:spPr>
        <p:txBody>
          <a:bodyPr/>
          <a:lstStyle/>
          <a:p>
            <a:r>
              <a:rPr lang="en-US" dirty="0" smtClean="0"/>
              <a:t>Guardrail Statewide</a:t>
            </a:r>
            <a:endParaRPr lang="en-US" dirty="0"/>
          </a:p>
        </p:txBody>
      </p:sp>
      <p:pic>
        <p:nvPicPr>
          <p:cNvPr id="10" name="Content Placeholder 9"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554" y="1327525"/>
            <a:ext cx="7310846" cy="4856358"/>
          </a:xfrm>
        </p:spPr>
      </p:pic>
      <p:sp>
        <p:nvSpPr>
          <p:cNvPr id="6" name="Multiply 5"/>
          <p:cNvSpPr/>
          <p:nvPr/>
        </p:nvSpPr>
        <p:spPr>
          <a:xfrm>
            <a:off x="4229102" y="4032744"/>
            <a:ext cx="209362" cy="171450"/>
          </a:xfrm>
          <a:prstGeom prst="mathMultiply">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ArDOT Logo (email)"/>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 cy="382905"/>
          </a:xfrm>
          <a:prstGeom prst="rect">
            <a:avLst/>
          </a:prstGeom>
          <a:noFill/>
          <a:ln>
            <a:noFill/>
          </a:ln>
        </p:spPr>
      </p:pic>
    </p:spTree>
    <p:extLst>
      <p:ext uri="{BB962C8B-B14F-4D97-AF65-F5344CB8AC3E}">
        <p14:creationId xmlns:p14="http://schemas.microsoft.com/office/powerpoint/2010/main" val="11946981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45891</TotalTime>
  <Words>883</Words>
  <Application>Microsoft Office PowerPoint</Application>
  <PresentationFormat>On-screen Show (4:3)</PresentationFormat>
  <Paragraphs>132</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Symbol</vt:lpstr>
      <vt:lpstr>Times New Roman</vt:lpstr>
      <vt:lpstr>Wingdings 3</vt:lpstr>
      <vt:lpstr>Ion</vt:lpstr>
      <vt:lpstr>Maintenance Management and the Department </vt:lpstr>
      <vt:lpstr>PowerPoint Presentation</vt:lpstr>
      <vt:lpstr>Different levels of MMS implementation</vt:lpstr>
      <vt:lpstr>PowerPoint Presentation</vt:lpstr>
      <vt:lpstr>Background</vt:lpstr>
      <vt:lpstr>Feature Inventory Using ArcGIS Collector</vt:lpstr>
      <vt:lpstr>Feature Inventory Using Fugro’s Surveyor Software</vt:lpstr>
      <vt:lpstr>Culvert Feature Inventory</vt:lpstr>
      <vt:lpstr>Guardrail Statewide</vt:lpstr>
      <vt:lpstr>Where we are </vt:lpstr>
      <vt:lpstr>Current Goals</vt:lpstr>
      <vt:lpstr>Level of Effort Based Planning &amp; Scheduling</vt:lpstr>
      <vt:lpstr>Data Driven Planning and Scheduling</vt:lpstr>
      <vt:lpstr>Forward looking</vt:lpstr>
      <vt:lpstr>PowerPoint Presentation</vt:lpstr>
      <vt:lpstr>Questions?</vt:lpstr>
    </vt:vector>
  </TitlesOfParts>
  <Company>AHTD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Leung, Raymond</dc:creator>
  <cp:lastModifiedBy>Baggett, Eric M.</cp:lastModifiedBy>
  <cp:revision>42</cp:revision>
  <dcterms:created xsi:type="dcterms:W3CDTF">2019-05-30T16:27:38Z</dcterms:created>
  <dcterms:modified xsi:type="dcterms:W3CDTF">2019-08-15T13:34:41Z</dcterms:modified>
</cp:coreProperties>
</file>